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5" r:id="rId1"/>
  </p:sldMasterIdLst>
  <p:notesMasterIdLst>
    <p:notesMasterId r:id="rId16"/>
  </p:notesMasterIdLst>
  <p:sldIdLst>
    <p:sldId id="256" r:id="rId2"/>
    <p:sldId id="269" r:id="rId3"/>
    <p:sldId id="296" r:id="rId4"/>
    <p:sldId id="397" r:id="rId5"/>
    <p:sldId id="398" r:id="rId6"/>
    <p:sldId id="395" r:id="rId7"/>
    <p:sldId id="387" r:id="rId8"/>
    <p:sldId id="355" r:id="rId9"/>
    <p:sldId id="350" r:id="rId10"/>
    <p:sldId id="394" r:id="rId11"/>
    <p:sldId id="361" r:id="rId12"/>
    <p:sldId id="392" r:id="rId13"/>
    <p:sldId id="272" r:id="rId14"/>
    <p:sldId id="268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99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383" autoAdjust="0"/>
    <p:restoredTop sz="94624" autoAdjust="0"/>
  </p:normalViewPr>
  <p:slideViewPr>
    <p:cSldViewPr>
      <p:cViewPr varScale="1">
        <p:scale>
          <a:sx n="133" d="100"/>
          <a:sy n="13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8348-8BBD-40CC-ACD4-38785057F3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8343-9AE2-4057-9FF5-20E4BB05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AAA5-A6A3-4367-B1E0-10EB4BC84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E513-2739-4749-BE7C-2B77D825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32511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CC25E-5E07-488B-A3AA-CD3E43291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8791-A3C4-4C63-BA3C-5B205951B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79BD3-2A51-40DD-9928-2FEE22DFE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22EC5-2D12-487C-A09A-C8B1BB55B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267" r:id="rId2"/>
    <p:sldLayoutId id="2147484268" r:id="rId3"/>
    <p:sldLayoutId id="2147484269" r:id="rId4"/>
    <p:sldLayoutId id="2147484270" r:id="rId5"/>
    <p:sldLayoutId id="2147484271" r:id="rId6"/>
    <p:sldLayoutId id="2147484272" r:id="rId7"/>
    <p:sldLayoutId id="2147484273" r:id="rId8"/>
    <p:sldLayoutId id="2147484274" r:id="rId9"/>
    <p:sldLayoutId id="2147484275" r:id="rId10"/>
    <p:sldLayoutId id="2147484276" r:id="rId11"/>
    <p:sldLayoutId id="2147484277" r:id="rId12"/>
    <p:sldLayoutId id="2147484278" r:id="rId13"/>
    <p:sldLayoutId id="2147484279" r:id="rId14"/>
    <p:sldLayoutId id="2147484280" r:id="rId15"/>
    <p:sldLayoutId id="2147484282" r:id="rId16"/>
    <p:sldLayoutId id="2147484283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305800" cy="9003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Coptic Lesson 17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Present Tense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>
                <a:solidFill>
                  <a:srgbClr val="990033"/>
                </a:solidFill>
                <a:latin typeface="CS Avva Shenouda"/>
                <a:cs typeface="CS Avva Shenouda"/>
              </a:rPr>
              <a:t> </a:t>
            </a:r>
            <a:r>
              <a:rPr lang="en-US" sz="4800" dirty="0" smtClean="0">
                <a:solidFill>
                  <a:srgbClr val="990033"/>
                </a:solidFill>
                <a:latin typeface="CS Avva Shenouda"/>
                <a:cs typeface="CS Avva Shenouda"/>
              </a:rPr>
              <a:t> `k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smtClean="0">
                <a:latin typeface="CS Avva Shenouda"/>
                <a:cs typeface="CS Avva Shenouda"/>
              </a:rPr>
              <a:t> </a:t>
            </a:r>
            <a:r>
              <a:rPr lang="en-US" sz="4800" dirty="0" smtClean="0">
                <a:solidFill>
                  <a:srgbClr val="990033"/>
                </a:solidFill>
                <a:latin typeface="CS Avva Shenouda"/>
                <a:cs typeface="CS Avva Shenouda"/>
              </a:rPr>
              <a:t> `,  </a:t>
            </a:r>
            <a:r>
              <a:rPr lang="en-US" sz="4800" dirty="0" smtClean="0">
                <a:solidFill>
                  <a:schemeClr val="tx2"/>
                </a:solidFill>
                <a:cs typeface="CS Avva Shenouda"/>
              </a:rPr>
              <a:t>before the letters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8000"/>
                </a:solidFill>
                <a:latin typeface="CS Avva Shenouda"/>
                <a:cs typeface="CS Avva Shenouda"/>
              </a:rPr>
              <a:t>b  l  m  n  o  r</a:t>
            </a:r>
            <a:endParaRPr lang="en-US" sz="4800" dirty="0">
              <a:solidFill>
                <a:srgbClr val="008000"/>
              </a:solidFill>
              <a:latin typeface="CS Avva Shenouda"/>
              <a:cs typeface="CS Avva Shenouda"/>
            </a:endParaRPr>
          </a:p>
        </p:txBody>
      </p:sp>
    </p:spTree>
    <p:extLst>
      <p:ext uri="{BB962C8B-B14F-4D97-AF65-F5344CB8AC3E}">
        <p14:creationId xmlns:p14="http://schemas.microsoft.com/office/powerpoint/2010/main" val="367447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267200" cy="47244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ouwm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eat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menre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like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moc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]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hate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ws</a:t>
            </a: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lvl="1" indent="-342900"/>
            <a:r>
              <a:rPr lang="en-US" sz="31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read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Use the following verbs to form a present tense: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905000"/>
            <a:ext cx="4419600" cy="535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500" dirty="0" err="1" smtClean="0">
                <a:cs typeface="+mn-cs"/>
              </a:rPr>
              <a:t>hemci</a:t>
            </a:r>
            <a:endParaRPr lang="en-US" sz="3500" dirty="0" smtClean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 smtClean="0">
                <a:solidFill>
                  <a:srgbClr val="FF6600"/>
                </a:solidFill>
                <a:latin typeface="+mn-lt"/>
                <a:cs typeface="+mn-cs"/>
              </a:rPr>
              <a:t> to </a:t>
            </a: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sit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500" dirty="0" err="1" smtClean="0">
                <a:cs typeface="+mn-cs"/>
              </a:rPr>
              <a:t>cw</a:t>
            </a:r>
            <a:endParaRPr lang="en-US" sz="3500" dirty="0" smtClean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 smtClean="0">
                <a:solidFill>
                  <a:srgbClr val="FF6600"/>
                </a:solidFill>
                <a:latin typeface="+mn-lt"/>
                <a:cs typeface="+mn-cs"/>
              </a:rPr>
              <a:t> to </a:t>
            </a: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drink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500" dirty="0" smtClean="0">
                <a:cs typeface="+mn-cs"/>
              </a:rPr>
              <a:t>[</a:t>
            </a:r>
            <a:r>
              <a:rPr lang="en-US" sz="3500" dirty="0" err="1" smtClean="0">
                <a:cs typeface="+mn-cs"/>
              </a:rPr>
              <a:t>i</a:t>
            </a:r>
            <a:endParaRPr lang="en-US" sz="3500" dirty="0" smtClean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 smtClean="0">
                <a:solidFill>
                  <a:srgbClr val="FF6600"/>
                </a:solidFill>
                <a:latin typeface="+mn-lt"/>
                <a:cs typeface="+mn-cs"/>
              </a:rPr>
              <a:t> to </a:t>
            </a: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take</a:t>
            </a:r>
          </a:p>
          <a:p>
            <a:pPr marL="514350" lvl="1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8"/>
            </a:pPr>
            <a:r>
              <a:rPr lang="en-US" sz="3500" dirty="0" err="1" smtClean="0">
                <a:cs typeface="+mn-cs"/>
              </a:rPr>
              <a:t>nau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 smtClean="0">
                <a:solidFill>
                  <a:srgbClr val="FF6600"/>
                </a:solidFill>
                <a:latin typeface="+mn-lt"/>
                <a:cs typeface="+mn-cs"/>
              </a:rPr>
              <a:t> to </a:t>
            </a: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look</a:t>
            </a: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 smtClean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 smtClean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267200" cy="4724400"/>
          </a:xfrm>
        </p:spPr>
        <p:txBody>
          <a:bodyPr>
            <a:normAutofit fontScale="85000" lnSpcReduction="20000"/>
          </a:bodyPr>
          <a:lstStyle/>
          <a:p>
            <a:pPr marL="457200" lvl="1" indent="-457200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]`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cqai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qen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pikas</a:t>
            </a:r>
            <a:endParaRPr lang="en-US" sz="31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>
              <a:lnSpc>
                <a:spcPct val="120000"/>
              </a:lnSpc>
              <a:spcBef>
                <a:spcPts val="600"/>
              </a:spcBef>
            </a:pP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write with the pen.</a:t>
            </a:r>
          </a:p>
          <a:p>
            <a:pPr marL="514350" lvl="1" indent="-514350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Pirwmi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`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fws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`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mpijwm</a:t>
            </a:r>
            <a:endParaRPr lang="en-US" sz="31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>
              <a:lnSpc>
                <a:spcPct val="120000"/>
              </a:lnSpc>
              <a:spcBef>
                <a:spcPts val="600"/>
              </a:spcBef>
            </a:pP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man reads the book</a:t>
            </a: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lvl="1" indent="-514350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Tacwni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`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csari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`e]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sau</a:t>
            </a:r>
            <a:endParaRPr lang="en-US" sz="31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>
              <a:lnSpc>
                <a:spcPct val="120000"/>
              </a:lnSpc>
              <a:spcBef>
                <a:spcPts val="600"/>
              </a:spcBef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sister hits the cat.</a:t>
            </a:r>
          </a:p>
          <a:p>
            <a:pPr marL="514350" lvl="1" indent="-514350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Pi`alou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`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fouwm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nem</a:t>
            </a:r>
            <a:r>
              <a:rPr lang="en-US" sz="31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100" b="1" dirty="0" err="1" smtClean="0">
                <a:solidFill>
                  <a:srgbClr val="FF0000"/>
                </a:solidFill>
                <a:latin typeface="CS Avva Shenouda" pitchFamily="34" charset="0"/>
              </a:rPr>
              <a:t>tefmau</a:t>
            </a:r>
            <a:endParaRPr lang="en-US" sz="31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 marL="758952" lvl="1" indent="-457200">
              <a:lnSpc>
                <a:spcPct val="120000"/>
              </a:lnSpc>
              <a:spcBef>
                <a:spcPts val="600"/>
              </a:spcBef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boy eats with his mother.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Translate the following into English: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905000"/>
            <a:ext cx="4419600" cy="5061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l"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5"/>
            </a:pP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Paiwt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fcw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mpi`erw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]</a:t>
            </a:r>
          </a:p>
          <a:p>
            <a:pPr marL="758952" lvl="1" indent="-457200" algn="l"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 smtClean="0">
                <a:latin typeface="+mn-lt"/>
                <a:cs typeface="+mn-cs"/>
              </a:rPr>
              <a:t>My father drinks the milk.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6"/>
            </a:pP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Tenmoc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] `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mai`alou</a:t>
            </a:r>
            <a:endParaRPr lang="en-US" sz="2600" b="1" dirty="0" smtClean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400" dirty="0" smtClean="0">
                <a:latin typeface="+mn-lt"/>
                <a:cs typeface="+mn-cs"/>
              </a:rPr>
              <a:t>We hate this boy.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7"/>
            </a:pP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Na`cnyou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ce`areh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enouws</a:t>
            </a:r>
            <a:endParaRPr lang="en-US" sz="2600" b="1" dirty="0" smtClean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200" dirty="0" smtClean="0">
                <a:latin typeface="+mn-lt"/>
                <a:cs typeface="+mn-cs"/>
              </a:rPr>
              <a:t>My brothers study their lessons.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8"/>
            </a:pP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`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cws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ouoh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c`cqai</a:t>
            </a:r>
            <a:r>
              <a:rPr lang="en-US" sz="2600" b="1" dirty="0" smtClean="0">
                <a:solidFill>
                  <a:srgbClr val="FF0000"/>
                </a:solidFill>
                <a:cs typeface="+mn-cs"/>
              </a:rPr>
              <a:t> `</a:t>
            </a:r>
            <a:r>
              <a:rPr lang="en-US" sz="2600" b="1" dirty="0" err="1" smtClean="0">
                <a:solidFill>
                  <a:srgbClr val="FF0000"/>
                </a:solidFill>
                <a:cs typeface="+mn-cs"/>
              </a:rPr>
              <a:t>nnecws</a:t>
            </a:r>
            <a:endParaRPr lang="en-US" sz="2600" b="1" dirty="0" smtClean="0">
              <a:solidFill>
                <a:srgbClr val="FF0000"/>
              </a:solidFill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200" dirty="0" smtClean="0">
                <a:latin typeface="+mn-lt"/>
                <a:cs typeface="+mn-cs"/>
              </a:rPr>
              <a:t>She reads and writes her lessons.</a:t>
            </a: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 smtClean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 smtClean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</a:t>
            </a:r>
            <a:r>
              <a:rPr lang="en-US" dirty="0" smtClean="0">
                <a:solidFill>
                  <a:srgbClr val="990033"/>
                </a:solidFill>
              </a:rPr>
              <a:t>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4114800"/>
            <a:ext cx="44958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err="1" smtClean="0">
                <a:latin typeface="CS Avva Shenouda" pitchFamily="34" charset="0"/>
              </a:rPr>
              <a:t>O</a:t>
            </a:r>
            <a:r>
              <a:rPr lang="en-US" cap="none" dirty="0" err="1" smtClean="0">
                <a:latin typeface="CS Avva Shenouda" pitchFamily="34" charset="0"/>
              </a:rPr>
              <a:t>ujai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cap="none" dirty="0" err="1">
                <a:latin typeface="CS Avva Shenouda" pitchFamily="34" charset="0"/>
              </a:rPr>
              <a:t>qen</a:t>
            </a:r>
            <a:r>
              <a:rPr lang="en-US" dirty="0">
                <a:latin typeface="CS Avva Shenouda" pitchFamily="34" charset="0"/>
              </a:rPr>
              <a:t> `P</a:t>
            </a:r>
            <a:r>
              <a:rPr lang="en-US" cap="none" dirty="0">
                <a:latin typeface="CS Avva Shenouda" pitchFamily="34" charset="0"/>
              </a:rPr>
              <a:t>[</a:t>
            </a:r>
            <a:r>
              <a:rPr lang="en-US" cap="none" dirty="0" err="1">
                <a:latin typeface="CS Avva Shenouda" pitchFamily="34" charset="0"/>
              </a:rPr>
              <a:t>oic</a:t>
            </a:r>
            <a:endParaRPr lang="en-US" cap="none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981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5" descr="cop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070">
            <a:off x="6934412" y="429927"/>
            <a:ext cx="2068867" cy="111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Review </a:t>
            </a:r>
            <a:r>
              <a:rPr lang="en-US" dirty="0"/>
              <a:t>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900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cs typeface="Times New Roman" pitchFamily="18" charset="0"/>
              </a:rPr>
              <a:t>pictau-`cnau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 smtClean="0"/>
              <a:t>=f=b</a:t>
            </a:r>
            <a:endParaRPr lang="en-US" sz="4000" dirty="0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cs typeface="Times New Roman" pitchFamily="18" charset="0"/>
              </a:rPr>
              <a:t>`</a:t>
            </a:r>
            <a:r>
              <a:rPr lang="en-US" sz="2800" dirty="0" err="1" smtClean="0">
                <a:cs typeface="Times New Roman" pitchFamily="18" charset="0"/>
              </a:rPr>
              <a:t>sbe-sasf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=o=z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Virgin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Delta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d, z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 smtClean="0"/>
              <a:t>d</a:t>
            </a:r>
            <a:endParaRPr lang="ar-EG" sz="4000" dirty="0" smtClean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 smtClean="0"/>
              <a:t>,</a:t>
            </a:r>
            <a:endParaRPr lang="en-US" sz="4000" dirty="0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4000" dirty="0" smtClean="0"/>
              <a:t>=p=r=;</a:t>
            </a:r>
            <a:endParaRPr lang="en-US" sz="4000" dirty="0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q</a:t>
            </a:r>
            <a:endParaRPr lang="en-US" sz="4000" dirty="0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 smtClean="0"/>
              <a:t>=s</a:t>
            </a:r>
            <a:endParaRPr lang="en-US" sz="4000" dirty="0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buClr>
                <a:schemeClr val="tx2"/>
              </a:buClr>
              <a:buSzPct val="70000"/>
            </a:pPr>
            <a:r>
              <a:rPr lang="en-US" sz="2800" dirty="0" err="1" smtClean="0"/>
              <a:t>Par;enoc</a:t>
            </a:r>
            <a:endParaRPr lang="en-US" sz="2800" dirty="0"/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cs typeface="Times New Roman" pitchFamily="18" charset="0"/>
              </a:rPr>
              <a:t>'it-se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8707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Review </a:t>
            </a:r>
            <a:r>
              <a:rPr lang="en-US" dirty="0" smtClean="0"/>
              <a:t>for Beginners</a:t>
            </a:r>
            <a:endParaRPr lang="en-US" dirty="0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Delta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d,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100000"/>
              </a:spcBef>
              <a:defRPr/>
            </a:pPr>
            <a:r>
              <a:rPr lang="en-US" sz="3200" dirty="0"/>
              <a:t>d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Lavla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/>
              <a:t>l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Khai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q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Ro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50000"/>
              </a:lnSpc>
              <a:defRPr/>
            </a:pPr>
            <a:r>
              <a:rPr lang="en-US" sz="4000" dirty="0"/>
              <a:t>r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Phei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0000"/>
              </a:lnSpc>
              <a:defRPr/>
            </a:pPr>
            <a:r>
              <a:rPr lang="en-US" sz="4000" dirty="0"/>
              <a:t>v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Pei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p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[</a:t>
            </a: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Cheema</a:t>
            </a:r>
          </a:p>
        </p:txBody>
      </p:sp>
    </p:spTree>
    <p:extLst>
      <p:ext uri="{BB962C8B-B14F-4D97-AF65-F5344CB8AC3E}">
        <p14:creationId xmlns:p14="http://schemas.microsoft.com/office/powerpoint/2010/main" val="19112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80" grpId="0"/>
      <p:bldP spid="23579" grpId="0"/>
      <p:bldP spid="23578" grpId="0"/>
      <p:bldP spid="23577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8" grpId="0"/>
      <p:bldP spid="23567" grpId="0"/>
      <p:bldP spid="23566" grpId="0"/>
      <p:bldP spid="23565" grpId="0"/>
      <p:bldP spid="23564" grpId="0"/>
      <p:bldP spid="23563" grpId="0"/>
      <p:bldP spid="23561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495800" cy="6365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>
                <a:latin typeface="Times New Roman" pitchFamily="18" charset="0"/>
              </a:rPr>
              <a:t>Rule for the Kei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&lt;</a:t>
            </a:r>
            <a:r>
              <a:rPr lang="en-US" sz="4000">
                <a:solidFill>
                  <a:schemeClr val="tx1"/>
                </a:solidFill>
                <a:latin typeface="Times New Roman" pitchFamily="18" charset="0"/>
              </a:rPr>
              <a:t>: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 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&lt; ,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429000" y="12954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3429000" y="3352800"/>
            <a:ext cx="762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80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3962400" y="1371600"/>
            <a:ext cx="4114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a Coptic Word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3962400" y="2362200"/>
            <a:ext cx="441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before the e-family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4038600" y="3352800"/>
            <a:ext cx="274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otherwise)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,ymi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,aric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,ere</a:t>
            </a: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6324600" y="46482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`,rwm</a:t>
            </a: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Ar,y</a:t>
            </a: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3124200" y="5486400"/>
            <a:ext cx="2438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Mona,oc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,w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6858000" y="2895600"/>
            <a:ext cx="2286000" cy="120032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e-family:</a:t>
            </a:r>
          </a:p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e&gt; y&gt; i&gt; u</a:t>
            </a: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Lu,nia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2362200" y="6156325"/>
            <a:ext cx="1981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Pi,iwn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7" name="Text Box 25"/>
          <p:cNvSpPr txBox="1">
            <a:spLocks noChangeArrowheads="1"/>
          </p:cNvSpPr>
          <p:nvPr/>
        </p:nvSpPr>
        <p:spPr bwMode="auto">
          <a:xfrm>
            <a:off x="44958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wra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8" name="Text Box 26"/>
          <p:cNvSpPr txBox="1">
            <a:spLocks noChangeArrowheads="1"/>
          </p:cNvSpPr>
          <p:nvPr/>
        </p:nvSpPr>
        <p:spPr bwMode="auto">
          <a:xfrm>
            <a:off x="6324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/>
      <p:bldP spid="233478" grpId="0"/>
      <p:bldP spid="233479" grpId="0"/>
      <p:bldP spid="233483" grpId="0"/>
      <p:bldP spid="233485" grpId="0"/>
      <p:bldP spid="233486" grpId="0"/>
      <p:bldP spid="233487" grpId="0"/>
      <p:bldP spid="233489" grpId="0"/>
      <p:bldP spid="233492" grpId="0"/>
      <p:bldP spid="233493" grpId="0"/>
      <p:bldP spid="233494" grpId="0" animBg="1"/>
      <p:bldP spid="233495" grpId="0"/>
      <p:bldP spid="233496" grpId="0"/>
      <p:bldP spid="233497" grpId="0"/>
      <p:bldP spid="2334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36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FF0000"/>
                </a:solidFill>
              </a:rPr>
              <a:t>Vocabulary List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572000" y="4267200"/>
            <a:ext cx="3352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come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066800" y="4267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`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4572000" y="3429000"/>
            <a:ext cx="28194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sit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143000" y="3429000"/>
            <a:ext cx="2667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hemci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4572000" y="2514600"/>
            <a:ext cx="3124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give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371600" y="25908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4572000" y="1752600"/>
            <a:ext cx="28194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hit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371600" y="17526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sari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8" name="Rectangle 12"/>
          <p:cNvSpPr>
            <a:spLocks noChangeArrowheads="1"/>
          </p:cNvSpPr>
          <p:nvPr/>
        </p:nvSpPr>
        <p:spPr bwMode="auto">
          <a:xfrm>
            <a:off x="4572000" y="914400"/>
            <a:ext cx="3048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study, keep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1447800" y="914400"/>
            <a:ext cx="20574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`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areh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79" name="Rectangle 23"/>
          <p:cNvSpPr>
            <a:spLocks noChangeArrowheads="1"/>
          </p:cNvSpPr>
          <p:nvPr/>
        </p:nvSpPr>
        <p:spPr bwMode="auto">
          <a:xfrm>
            <a:off x="4572000" y="5029200"/>
            <a:ext cx="24384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speak, talk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1143000" y="50292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caji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219200" y="57912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menre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572000" y="5791200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like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55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4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/>
      <p:bldP spid="249862" grpId="0"/>
      <p:bldP spid="249863" grpId="0"/>
      <p:bldP spid="249864" grpId="0"/>
      <p:bldP spid="249865" grpId="0"/>
      <p:bldP spid="249866" grpId="0"/>
      <p:bldP spid="249867" grpId="0"/>
      <p:bldP spid="249868" grpId="0"/>
      <p:bldP spid="249869" grpId="0"/>
      <p:bldP spid="249879" grpId="0"/>
      <p:bldP spid="249880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S Avva Shenouda" pitchFamily="34" charset="0"/>
              </a:rPr>
              <a:t>Rasi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qen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ncyou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niben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Rejoice in the Lord always. (Phil 4:4)</a:t>
            </a:r>
          </a:p>
          <a:p>
            <a:r>
              <a:rPr lang="en-US" dirty="0" err="1" smtClean="0">
                <a:latin typeface="CS Avva Shenouda" pitchFamily="34" charset="0"/>
              </a:rPr>
              <a:t>Twbh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ejen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neten`eryou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Pray for one another. (</a:t>
            </a:r>
            <a:r>
              <a:rPr lang="en-US" sz="2400" dirty="0" err="1" smtClean="0">
                <a:solidFill>
                  <a:srgbClr val="CC3300"/>
                </a:solidFill>
              </a:rPr>
              <a:t>Jm</a:t>
            </a:r>
            <a:r>
              <a:rPr lang="en-US" sz="2400" dirty="0" smtClean="0">
                <a:solidFill>
                  <a:srgbClr val="CC3300"/>
                </a:solidFill>
              </a:rPr>
              <a:t> 5:16)</a:t>
            </a:r>
          </a:p>
          <a:p>
            <a:r>
              <a:rPr lang="en-US" dirty="0" err="1" smtClean="0">
                <a:latin typeface="CS Avva Shenouda" pitchFamily="34" charset="0"/>
              </a:rPr>
              <a:t>Vnou</a:t>
            </a:r>
            <a:r>
              <a:rPr lang="en-US" dirty="0" smtClean="0">
                <a:latin typeface="CS Avva Shenouda" pitchFamily="34" charset="0"/>
              </a:rPr>
              <a:t>] </a:t>
            </a:r>
            <a:r>
              <a:rPr lang="en-US" dirty="0" err="1" smtClean="0">
                <a:latin typeface="CS Avva Shenouda" pitchFamily="34" charset="0"/>
              </a:rPr>
              <a:t>ouagapy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God is love. (I </a:t>
            </a:r>
            <a:r>
              <a:rPr lang="en-US" sz="2400" dirty="0" err="1" smtClean="0">
                <a:solidFill>
                  <a:srgbClr val="CC3300"/>
                </a:solidFill>
              </a:rPr>
              <a:t>Jn</a:t>
            </a:r>
            <a:r>
              <a:rPr lang="en-US" sz="2400" dirty="0" smtClean="0">
                <a:solidFill>
                  <a:srgbClr val="CC3300"/>
                </a:solidFill>
              </a:rPr>
              <a:t> 4:16)</a:t>
            </a:r>
          </a:p>
          <a:p>
            <a:r>
              <a:rPr lang="en-US" dirty="0" err="1" smtClean="0">
                <a:latin typeface="CS Avva Shenouda" pitchFamily="34" charset="0"/>
              </a:rPr>
              <a:t>Jemnom</a:t>
            </a:r>
            <a:r>
              <a:rPr lang="en-US" dirty="0" smtClean="0">
                <a:latin typeface="CS Avva Shenouda" pitchFamily="34" charset="0"/>
              </a:rPr>
              <a:t>] </a:t>
            </a:r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ai</a:t>
            </a:r>
            <a:r>
              <a:rPr lang="en-US" dirty="0" smtClean="0">
                <a:latin typeface="CS Avva Shenouda" pitchFamily="34" charset="0"/>
              </a:rPr>
              <a:t>[</a:t>
            </a:r>
            <a:r>
              <a:rPr lang="en-US" dirty="0" err="1" smtClean="0">
                <a:latin typeface="CS Avva Shenouda" pitchFamily="34" charset="0"/>
              </a:rPr>
              <a:t>ro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epikocmoc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Be of good cheer, I have overcome the world. (</a:t>
            </a:r>
            <a:r>
              <a:rPr lang="en-US" sz="2400" dirty="0" err="1" smtClean="0">
                <a:solidFill>
                  <a:srgbClr val="CC3300"/>
                </a:solidFill>
              </a:rPr>
              <a:t>Jn</a:t>
            </a:r>
            <a:r>
              <a:rPr lang="en-US" sz="2400" dirty="0" smtClean="0">
                <a:solidFill>
                  <a:srgbClr val="CC3300"/>
                </a:solidFill>
              </a:rPr>
              <a:t> 16:33)</a:t>
            </a:r>
          </a:p>
          <a:p>
            <a:r>
              <a:rPr lang="en-US" dirty="0" smtClean="0">
                <a:latin typeface="CS Avva Shenouda" pitchFamily="34" charset="0"/>
              </a:rPr>
              <a:t>}</a:t>
            </a:r>
            <a:r>
              <a:rPr lang="en-US" dirty="0" err="1" smtClean="0">
                <a:latin typeface="CS Avva Shenouda" pitchFamily="34" charset="0"/>
              </a:rPr>
              <a:t>ar,y</a:t>
            </a:r>
            <a:r>
              <a:rPr lang="en-US" dirty="0" smtClean="0">
                <a:latin typeface="CS Avva Shenouda" pitchFamily="34" charset="0"/>
              </a:rPr>
              <a:t> `n]</a:t>
            </a:r>
            <a:r>
              <a:rPr lang="en-US" dirty="0" err="1" smtClean="0">
                <a:latin typeface="CS Avva Shenouda" pitchFamily="34" charset="0"/>
              </a:rPr>
              <a:t>covia</a:t>
            </a:r>
            <a:r>
              <a:rPr lang="en-US" dirty="0" smtClean="0">
                <a:latin typeface="CS Avva Shenouda" pitchFamily="34" charset="0"/>
              </a:rPr>
              <a:t> ]ho] `</a:t>
            </a:r>
            <a:r>
              <a:rPr lang="en-US" dirty="0" err="1" smtClean="0">
                <a:latin typeface="CS Avva Shenouda" pitchFamily="34" charset="0"/>
              </a:rPr>
              <a:t>nte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CC3300"/>
                </a:solidFill>
              </a:rPr>
              <a:t>The fear of the Lord is the beginning of wisdom. (Ps 110:10)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533400"/>
            <a:ext cx="6577928" cy="72705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Beginner Vocabulary Review</a:t>
            </a:r>
            <a:endParaRPr lang="en-US" sz="3200" b="1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8153400" cy="4419600"/>
          </a:xfrm>
        </p:spPr>
        <p:txBody>
          <a:bodyPr>
            <a:normAutofit/>
          </a:bodyPr>
          <a:lstStyle/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romi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kahi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Vnou</a:t>
            </a:r>
            <a:r>
              <a:rPr lang="en-US" dirty="0" smtClean="0">
                <a:latin typeface="CS Avva Shenouda" pitchFamily="34" charset="0"/>
              </a:rPr>
              <a:t>]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alou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ioh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ry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con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syri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iwt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bal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yi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ran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ro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ouro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nyb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chimi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vorsi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seri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ourw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ri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cwni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ajp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ve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sau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soury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mau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]`</a:t>
            </a:r>
            <a:r>
              <a:rPr lang="en-US" dirty="0" err="1" smtClean="0">
                <a:latin typeface="CS Avva Shenouda" pitchFamily="34" charset="0"/>
              </a:rPr>
              <a:t>alou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jij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`;</a:t>
            </a:r>
            <a:r>
              <a:rPr lang="en-US" dirty="0" err="1" smtClean="0">
                <a:latin typeface="CS Avva Shenouda" pitchFamily="34" charset="0"/>
              </a:rPr>
              <a:t>nyb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hiomi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nicwni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nirwmi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niran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nimau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ni`alou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jom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niourw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nibal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nisau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ninyb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niseri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totc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io</a:t>
            </a:r>
            <a:r>
              <a:rPr lang="en-US" dirty="0" smtClean="0">
                <a:latin typeface="CS Avva Shenouda" pitchFamily="34" charset="0"/>
              </a:rPr>
              <a:t>]	</a:t>
            </a:r>
            <a:r>
              <a:rPr lang="en-US" dirty="0" err="1" smtClean="0">
                <a:latin typeface="CS Avva Shenouda" pitchFamily="34" charset="0"/>
              </a:rPr>
              <a:t>ourwou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vyou`i</a:t>
            </a:r>
            <a:endParaRPr lang="en-US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Simple Present Tense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2667000" cy="5181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]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caji</a:t>
            </a: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`</a:t>
            </a:r>
            <a:r>
              <a:rPr lang="en-US" sz="3200" b="1" dirty="0" err="1">
                <a:latin typeface="CS Avva Shenouda" pitchFamily="34" charset="0"/>
              </a:rPr>
              <a:t>k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caji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Te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caji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`</a:t>
            </a:r>
            <a:r>
              <a:rPr lang="en-US" sz="3200" b="1" dirty="0" err="1" smtClean="0">
                <a:latin typeface="CS Avva Shenouda" pitchFamily="34" charset="0"/>
              </a:rPr>
              <a:t>f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caji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 smtClean="0">
                <a:latin typeface="CS Avva Shenouda" pitchFamily="34" charset="0"/>
              </a:rPr>
              <a:t>`</a:t>
            </a:r>
            <a:r>
              <a:rPr lang="en-US" sz="3200" b="1" dirty="0" err="1" smtClean="0">
                <a:latin typeface="CS Avva Shenouda" pitchFamily="34" charset="0"/>
              </a:rPr>
              <a:t>c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caji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ten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caji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teten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caji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 err="1" smtClean="0">
                <a:latin typeface="CS Avva Shenouda" pitchFamily="34" charset="0"/>
              </a:rPr>
              <a:t>ce</a:t>
            </a:r>
            <a:r>
              <a:rPr lang="en-US" sz="3200" b="1" dirty="0" err="1" smtClean="0">
                <a:solidFill>
                  <a:srgbClr val="FF0000"/>
                </a:solidFill>
                <a:latin typeface="CS Avva Shenouda" pitchFamily="34" charset="0"/>
              </a:rPr>
              <a:t>caji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sz="3200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1143000"/>
            <a:ext cx="4953000" cy="5107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	I 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speak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	you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speak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(masculine)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	you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speak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(feminine)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</a:t>
            </a:r>
            <a:r>
              <a:rPr lang="en-US" sz="3200" dirty="0">
                <a:latin typeface="+mn-lt"/>
              </a:rPr>
              <a:t>	</a:t>
            </a:r>
            <a:r>
              <a:rPr lang="en-US" sz="3200" dirty="0" smtClean="0">
                <a:latin typeface="+mn-lt"/>
              </a:rPr>
              <a:t>he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speaks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     </a:t>
            </a:r>
            <a:r>
              <a:rPr lang="en-US" sz="3200" dirty="0" smtClean="0">
                <a:latin typeface="+mn-lt"/>
              </a:rPr>
              <a:t>she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speaks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  <a:p>
            <a:pPr marL="457200" indent="-457200"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   we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speak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     you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speak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latin typeface="+mn-lt"/>
              </a:rPr>
              <a:t>(plural)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     they</a:t>
            </a:r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speak</a:t>
            </a: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3408</TotalTime>
  <Words>423</Words>
  <Application>Microsoft Macintosh PowerPoint</Application>
  <PresentationFormat>On-screen Show (4:3)</PresentationFormat>
  <Paragraphs>166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Formal</vt:lpstr>
      <vt:lpstr>   Coptic Lesson 17  Present Tense</vt:lpstr>
      <vt:lpstr>Coptic Alphabets</vt:lpstr>
      <vt:lpstr>Review Questions</vt:lpstr>
      <vt:lpstr>Review for Beginners</vt:lpstr>
      <vt:lpstr>Rule for the Kei &lt;: </vt:lpstr>
      <vt:lpstr>Vocabulary List</vt:lpstr>
      <vt:lpstr>Coptic Bible Verses – Part 3</vt:lpstr>
      <vt:lpstr>Beginner Vocabulary Review</vt:lpstr>
      <vt:lpstr>Simple Present Tense</vt:lpstr>
      <vt:lpstr>Present Tense Rule</vt:lpstr>
      <vt:lpstr>Exercise (Part 1)</vt:lpstr>
      <vt:lpstr>Exercise (Part 2)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530</cp:revision>
  <dcterms:created xsi:type="dcterms:W3CDTF">2014-03-29T18:43:12Z</dcterms:created>
  <dcterms:modified xsi:type="dcterms:W3CDTF">2022-08-24T01:41:54Z</dcterms:modified>
</cp:coreProperties>
</file>